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662"/>
    <a:srgbClr val="0D2C3E"/>
    <a:srgbClr val="3366CC"/>
    <a:srgbClr val="0309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91749F-1A36-4266-8882-3E70E3340D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>
            <a:off x="7938" y="771525"/>
            <a:ext cx="9144000" cy="36513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946150" y="60325"/>
            <a:ext cx="4970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CH" sz="1200" dirty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Schulpsychologischer Dienst</a:t>
            </a:r>
          </a:p>
          <a:p>
            <a:pPr>
              <a:defRPr/>
            </a:pPr>
            <a:r>
              <a:rPr lang="de-CH" sz="1200" dirty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des Kantons St. Gallen</a:t>
            </a:r>
          </a:p>
          <a:p>
            <a:pPr>
              <a:defRPr/>
            </a:pPr>
            <a:r>
              <a:rPr lang="de-CH" sz="1200" dirty="0" smtClean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Beratung und Diagnostik</a:t>
            </a:r>
            <a:endParaRPr lang="de-DE" sz="1200" dirty="0">
              <a:solidFill>
                <a:srgbClr val="000000"/>
              </a:solidFill>
              <a:latin typeface="Frutiger LT 57 Cn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7" name="Picture 24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11588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mtClean="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 smtClean="0"/>
          </a:p>
        </p:txBody>
      </p:sp>
      <p:sp>
        <p:nvSpPr>
          <p:cNvPr id="1741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de-DE" smtClean="0"/>
              <a:t>Titelmasterformat durch Klicken bearbeiten</a:t>
            </a:r>
            <a:endParaRPr lang="de-D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2133600"/>
            <a:ext cx="4038600" cy="351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2133600"/>
            <a:ext cx="4038600" cy="351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133600"/>
            <a:ext cx="822960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031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81075"/>
            <a:ext cx="82296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/>
            </a:r>
            <a:br>
              <a:rPr lang="de-CH" smtClean="0"/>
            </a:br>
            <a:endParaRPr lang="de-DE" smtClean="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7938" y="771525"/>
            <a:ext cx="9144000" cy="36513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946150" y="60325"/>
            <a:ext cx="4970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CH" sz="1200" dirty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Schulpsychologischer Dienst</a:t>
            </a:r>
          </a:p>
          <a:p>
            <a:pPr>
              <a:defRPr/>
            </a:pPr>
            <a:r>
              <a:rPr lang="de-CH" sz="1200" dirty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des Kantons St. Gallen</a:t>
            </a:r>
          </a:p>
          <a:p>
            <a:pPr>
              <a:defRPr/>
            </a:pPr>
            <a:r>
              <a:rPr lang="de-CH" sz="1200" dirty="0" smtClean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Beratung und</a:t>
            </a:r>
            <a:r>
              <a:rPr lang="de-CH" sz="1200" baseline="0" dirty="0" smtClean="0">
                <a:solidFill>
                  <a:srgbClr val="000000"/>
                </a:solidFill>
                <a:latin typeface="Frutiger LT 57 Cn"/>
                <a:ea typeface="Times New Roman" pitchFamily="18" charset="0"/>
                <a:cs typeface="Tahoma" pitchFamily="34" charset="0"/>
              </a:rPr>
              <a:t> Diagnostik</a:t>
            </a:r>
            <a:endParaRPr lang="de-DE" sz="1200" dirty="0">
              <a:solidFill>
                <a:srgbClr val="000000"/>
              </a:solidFill>
              <a:latin typeface="Frutiger LT 57 Cn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1034" name="Picture 24" descr="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3" y="115888"/>
            <a:ext cx="539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5"/>
          <p:cNvSpPr>
            <a:spLocks noGrp="1"/>
          </p:cNvSpPr>
          <p:nvPr>
            <p:ph type="ctrTitle"/>
          </p:nvPr>
        </p:nvSpPr>
        <p:spPr bwMode="auto">
          <a:xfrm>
            <a:off x="251520" y="1484784"/>
            <a:ext cx="90010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CH" sz="4800" b="1" kern="1200" cap="all" dirty="0" smtClean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  <a:t>Filmprojekt</a:t>
            </a:r>
            <a:br>
              <a:rPr lang="de-CH" sz="4800" b="1" kern="1200" cap="all" dirty="0" smtClean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</a:br>
            <a:r>
              <a:rPr lang="de-CH" sz="4800" b="1" kern="1200" cap="all" dirty="0" smtClean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  <a:t>Krisenarbeit / Prävention</a:t>
            </a:r>
            <a:br>
              <a:rPr lang="de-CH" sz="4800" b="1" kern="1200" cap="all" dirty="0" smtClean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</a:br>
            <a:r>
              <a:rPr lang="de-CH" sz="4800" b="1" kern="1200" cap="all" dirty="0" smtClean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  <a:t> </a:t>
            </a:r>
            <a:r>
              <a:rPr lang="de-CH" sz="4800" b="1" kern="1200" cap="all" dirty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  <a:t/>
            </a:r>
            <a:br>
              <a:rPr lang="de-CH" sz="4800" b="1" kern="1200" cap="all" dirty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</a:br>
            <a:r>
              <a:rPr lang="de-CH" sz="4800" b="1" kern="1200" cap="all" dirty="0" smtClean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  <a:t>Schulpsychologischer </a:t>
            </a:r>
            <a:r>
              <a:rPr lang="de-CH" sz="4800" b="1" kern="1200" cap="all" dirty="0">
                <a:ln/>
                <a:solidFill>
                  <a:srgbClr val="0D2C3E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/>
              </a:rPr>
              <a:t>Dienst</a:t>
            </a:r>
            <a:endParaRPr kumimoji="0" lang="de-CH" sz="3600" b="1" i="0" u="none" strike="noStrike" kern="0" cap="all" spc="0" normalizeH="0" baseline="0" noProof="0" dirty="0">
              <a:ln/>
              <a:solidFill>
                <a:srgbClr val="0D2C3E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AUSGANGSPUNKT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2060848"/>
            <a:ext cx="8496944" cy="442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seit rund 20 Jahren ist die Schule mit Problemstellungen konfrontiert, die weit über den schulischen Auftrag hinausgehen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sehr deutlich geworden rund um den Lehrermord 1999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führte zum Auftrag der Regierung an den SPD: Angebot aufbauen, das im Krisenfall sehr rasche, effektive und effiziente Unterstützung leisten kann</a:t>
            </a:r>
          </a:p>
          <a:p>
            <a:pPr marL="546100" lvl="1">
              <a:spcBef>
                <a:spcPct val="20000"/>
              </a:spcBef>
              <a:tabLst>
                <a:tab pos="542925" algn="l"/>
                <a:tab pos="2597150" algn="l"/>
              </a:tabLst>
              <a:defRPr/>
            </a:pPr>
            <a:endParaRPr lang="de-CH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AUSGANGSPUNKT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2204864"/>
            <a:ext cx="8496944" cy="402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Gründung der </a:t>
            </a:r>
            <a:r>
              <a:rPr lang="de-CH" sz="2800" dirty="0" err="1" smtClean="0">
                <a:latin typeface="Calibri" pitchFamily="34" charset="0"/>
              </a:rPr>
              <a:t>schweizweit</a:t>
            </a:r>
            <a:r>
              <a:rPr lang="de-CH" sz="2800" dirty="0" smtClean="0">
                <a:latin typeface="Calibri" pitchFamily="34" charset="0"/>
              </a:rPr>
              <a:t> ersten interdisziplinären Kriseninterventionsgruppe  (andere folgten und folgen; Kanton SG nach wie vor in Pionierrolle)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aktuell: rund 100 Interventionen pro Jahr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sehr wichtig: gute Vernetzung </a:t>
            </a:r>
            <a:r>
              <a:rPr lang="de-CH" sz="2800" dirty="0" smtClean="0">
                <a:latin typeface="Calibri" pitchFamily="34" charset="0"/>
              </a:rPr>
              <a:t>mit </a:t>
            </a:r>
            <a:r>
              <a:rPr lang="de-CH" sz="2800" dirty="0" smtClean="0">
                <a:latin typeface="Calibri" pitchFamily="34" charset="0"/>
              </a:rPr>
              <a:t>Beratungsdienst Schule, KJPD, Polizei, Justiz, KESB, Kinderschutzzentrum, Schlupfhaus, Kinderspital etc</a:t>
            </a:r>
            <a:r>
              <a:rPr lang="de-CH" sz="2800" dirty="0" smtClean="0">
                <a:latin typeface="Calibri" pitchFamily="34" charset="0"/>
              </a:rPr>
              <a:t>.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2014: Jubiläum 75 Jahre SPD </a:t>
            </a:r>
            <a:r>
              <a:rPr lang="de-CH" sz="2800" dirty="0" err="1" smtClean="0">
                <a:latin typeface="Calibri" pitchFamily="34" charset="0"/>
              </a:rPr>
              <a:t>Kt</a:t>
            </a:r>
            <a:r>
              <a:rPr lang="de-CH" sz="2800" dirty="0" smtClean="0">
                <a:latin typeface="Calibri" pitchFamily="34" charset="0"/>
              </a:rPr>
              <a:t>. SG</a:t>
            </a:r>
            <a:endParaRPr lang="de-CH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FILMPROJEKT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1988840"/>
            <a:ext cx="8496944" cy="591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700" dirty="0" smtClean="0">
                <a:latin typeface="Calibri" pitchFamily="34" charset="0"/>
              </a:rPr>
              <a:t>Film über KIG soll Krisenarbeit aufzeigen: Vorgehen, Ablauf und Ziele von Interventionen (samt Hintergründen)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700" dirty="0" smtClean="0">
                <a:latin typeface="Calibri" pitchFamily="34" charset="0"/>
              </a:rPr>
              <a:t>Feststellung: problematische Situationen können deshalb eskalieren, weil nicht rechtzeitig interveniert und gehandelt wird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700" dirty="0" smtClean="0">
                <a:latin typeface="Calibri" pitchFamily="34" charset="0"/>
              </a:rPr>
              <a:t>Produktion von weiteren Filmclips (ca. 10), welche bestimmte Problembereiche thematisieren (z.B. Mobbing, Konflikte aller Art, Burnout, Verwöhnung, Missbrauch etc.)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endParaRPr lang="de-CH" sz="2800" dirty="0" smtClean="0">
              <a:latin typeface="Calibri" pitchFamily="34" charset="0"/>
            </a:endParaRP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endParaRPr lang="de-CH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FILMPROJEKT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1988840"/>
            <a:ext cx="8496944" cy="516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700" dirty="0" smtClean="0">
                <a:latin typeface="Calibri" pitchFamily="34" charset="0"/>
              </a:rPr>
              <a:t>Filmclips (3-4 Min.): Beschreibung der Problematik – Thematisierung von Lösungsansätzen – Aussagen von Betroffenen – Aussagen von Fachleuten – Antworten: was hat wie geholfen?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700" dirty="0" smtClean="0">
                <a:latin typeface="Calibri" pitchFamily="34" charset="0"/>
              </a:rPr>
              <a:t>Hauptfilm und Filmclips sollen einem breiten Kreis von Interessierten zur Verfügung stehen:  Lehrpersonen, Schulleitungen und Schulbehörden, politische und kirchliche Gremien, Verbände, Fach- und Beratungsstellen, Eltern, Kindern und Jugendlichen 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700" dirty="0" smtClean="0">
                <a:latin typeface="Calibri" pitchFamily="34" charset="0"/>
              </a:rPr>
              <a:t>Filme sollen auf Website des SPD abrufbar sein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endParaRPr lang="de-CH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KOSTEN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1988840"/>
            <a:ext cx="8496944" cy="296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12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Filme werden professionell hergestellt (Christian Ledergerber, bekannt von Sitcoms SRF)</a:t>
            </a:r>
          </a:p>
          <a:p>
            <a:pPr marL="546100" lvl="1" indent="-546100">
              <a:spcBef>
                <a:spcPct val="20000"/>
              </a:spcBef>
              <a:spcAft>
                <a:spcPts val="12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Hauptfilm: ca. 150'000 Fr.</a:t>
            </a:r>
          </a:p>
          <a:p>
            <a:pPr marL="546100" lvl="1" indent="-546100">
              <a:spcBef>
                <a:spcPct val="20000"/>
              </a:spcBef>
              <a:spcAft>
                <a:spcPts val="12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Filmclips: je ca. 14'000 Fr. (insgesamt 140'000 Fr.)</a:t>
            </a:r>
          </a:p>
          <a:p>
            <a:pPr marL="546100" lvl="1" indent="-546100">
              <a:spcBef>
                <a:spcPct val="20000"/>
              </a:spcBef>
              <a:spcAft>
                <a:spcPts val="12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Gesamtkosten: 290'000 Fr.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FINANZIERUNG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2175" y="2052536"/>
            <a:ext cx="8784976" cy="359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Eigenleistung: 	Fr.  	50'000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Lotteriefond: </a:t>
            </a:r>
            <a:br>
              <a:rPr lang="de-CH" sz="2800" dirty="0" smtClean="0">
                <a:latin typeface="Calibri" pitchFamily="34" charset="0"/>
              </a:rPr>
            </a:br>
            <a:r>
              <a:rPr lang="de-CH" sz="2800" dirty="0" smtClean="0">
                <a:latin typeface="Calibri" pitchFamily="34" charset="0"/>
              </a:rPr>
              <a:t>(angefragt, Entscheid ca. Juni 2013)	Fr.  	50'000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Bund: </a:t>
            </a:r>
            <a:br>
              <a:rPr lang="de-CH" sz="2800" dirty="0" smtClean="0">
                <a:latin typeface="Calibri" pitchFamily="34" charset="0"/>
              </a:rPr>
            </a:br>
            <a:r>
              <a:rPr lang="de-CH" sz="2800" dirty="0" smtClean="0">
                <a:latin typeface="Calibri" pitchFamily="34" charset="0"/>
              </a:rPr>
              <a:t>(angefragt, grundsätzliche Zustimmung 	Fr.  	30'000</a:t>
            </a:r>
            <a:br>
              <a:rPr lang="de-CH" sz="2800" dirty="0" smtClean="0">
                <a:latin typeface="Calibri" pitchFamily="34" charset="0"/>
              </a:rPr>
            </a:br>
            <a:r>
              <a:rPr lang="de-CH" sz="2800" dirty="0" smtClean="0">
                <a:latin typeface="Calibri" pitchFamily="34" charset="0"/>
              </a:rPr>
              <a:t>zum Projekt, Summe noch nicht bestimmt)</a:t>
            </a:r>
          </a:p>
          <a:p>
            <a:pPr marL="3746500" lvl="8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tabLst>
                <a:tab pos="542925" algn="l"/>
                <a:tab pos="2597150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		Fr. 	130'000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7236296" y="5085184"/>
            <a:ext cx="16561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14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FINANZIERUNG</a:t>
            </a:r>
            <a:endParaRPr lang="de-CH" sz="3600" b="1" dirty="0">
              <a:solidFill>
                <a:srgbClr val="14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2072074"/>
            <a:ext cx="8784976" cy="462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tabLst>
                <a:tab pos="542925" algn="l"/>
                <a:tab pos="2597150" algn="l"/>
                <a:tab pos="5106988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	Übertrag			Fr.  	130'000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  <a:tab pos="5106988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Stiftungen: Gesuche am Laufen		Fr.  	110'000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tabLst>
                <a:tab pos="542925" algn="l"/>
                <a:tab pos="2597150" algn="l"/>
                <a:tab pos="5106988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	Bereits zugesagt:</a:t>
            </a:r>
            <a:br>
              <a:rPr lang="de-CH" sz="2800" dirty="0" smtClean="0">
                <a:latin typeface="Calibri" pitchFamily="34" charset="0"/>
              </a:rPr>
            </a:br>
            <a:r>
              <a:rPr lang="de-CH" sz="2800" dirty="0" err="1" smtClean="0">
                <a:latin typeface="Calibri" pitchFamily="34" charset="0"/>
              </a:rPr>
              <a:t>Schmidheiny'sche</a:t>
            </a:r>
            <a:r>
              <a:rPr lang="de-CH" sz="2800" dirty="0" smtClean="0">
                <a:latin typeface="Calibri" pitchFamily="34" charset="0"/>
              </a:rPr>
              <a:t> Stiftung   	Fr. 15'000</a:t>
            </a:r>
            <a:br>
              <a:rPr lang="de-CH" sz="2800" dirty="0" smtClean="0">
                <a:latin typeface="Calibri" pitchFamily="34" charset="0"/>
              </a:rPr>
            </a:br>
            <a:r>
              <a:rPr lang="de-CH" sz="2800" dirty="0" smtClean="0">
                <a:latin typeface="Calibri" pitchFamily="34" charset="0"/>
              </a:rPr>
              <a:t>Ernst Göhner-Stiftung	Fr. 14'000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  <a:tab pos="5106988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Schulgemeinden/Politische Gemeinden</a:t>
            </a:r>
            <a:br>
              <a:rPr lang="de-CH" sz="2800" dirty="0" smtClean="0">
                <a:latin typeface="Calibri" pitchFamily="34" charset="0"/>
              </a:rPr>
            </a:br>
            <a:r>
              <a:rPr lang="de-CH" sz="2800" dirty="0" smtClean="0">
                <a:latin typeface="Calibri" pitchFamily="34" charset="0"/>
              </a:rPr>
              <a:t>(als Ziel)			Fr. 	50'000</a:t>
            </a:r>
          </a:p>
          <a:p>
            <a:pPr marL="546100" lvl="1" indent="-546100">
              <a:spcBef>
                <a:spcPct val="20000"/>
              </a:spcBef>
              <a:spcAft>
                <a:spcPts val="600"/>
              </a:spcAft>
              <a:buClr>
                <a:srgbClr val="144662"/>
              </a:buClr>
              <a:buFont typeface="Wingdings 3" pitchFamily="18" charset="2"/>
              <a:buChar char="]"/>
              <a:tabLst>
                <a:tab pos="542925" algn="l"/>
                <a:tab pos="2597150" algn="l"/>
                <a:tab pos="6818313" algn="l"/>
                <a:tab pos="8434388" algn="r"/>
              </a:tabLst>
              <a:defRPr/>
            </a:pPr>
            <a:r>
              <a:rPr lang="de-CH" sz="2800" dirty="0" smtClean="0">
                <a:latin typeface="Calibri" pitchFamily="34" charset="0"/>
              </a:rPr>
              <a:t>Total		Fr. 	290'000		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7164288" y="5733256"/>
            <a:ext cx="16561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- Vorlage 1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- Vorlage 1</Template>
  <TotalTime>0</TotalTime>
  <Words>291</Words>
  <Application>Microsoft Office PowerPoint</Application>
  <PresentationFormat>Bildschirmpräsentation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Master - Vorlage 1</vt:lpstr>
      <vt:lpstr>Filmprojekt Krisenarbeit / Prävention   Schulpsychologischer Dienst</vt:lpstr>
      <vt:lpstr>AUSGANGSPUNKT</vt:lpstr>
      <vt:lpstr>AUSGANGSPUNKT</vt:lpstr>
      <vt:lpstr>FILMPROJEKT</vt:lpstr>
      <vt:lpstr>FILMPROJEKT</vt:lpstr>
      <vt:lpstr>KOSTEN</vt:lpstr>
      <vt:lpstr>FINANZIERUNG</vt:lpstr>
      <vt:lpstr>FINANZIERUNG</vt:lpstr>
    </vt:vector>
  </TitlesOfParts>
  <Company>Kanton St.Gallen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Filmprojekt Krisenarbeit / Prävention   Schulpsychologischer Dienst</dc:title>
  <dc:creator>judith.stolz</dc:creator>
  <cp:lastModifiedBy>hermann.bloechlinger</cp:lastModifiedBy>
  <cp:revision>8</cp:revision>
  <dcterms:created xsi:type="dcterms:W3CDTF">2013-04-29T11:42:09Z</dcterms:created>
  <dcterms:modified xsi:type="dcterms:W3CDTF">2013-04-30T12:23:40Z</dcterms:modified>
</cp:coreProperties>
</file>