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df" ContentType="application/pdf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72" r:id="rId7"/>
    <p:sldId id="266" r:id="rId8"/>
    <p:sldId id="273" r:id="rId9"/>
    <p:sldId id="269" r:id="rId10"/>
    <p:sldId id="274" r:id="rId11"/>
    <p:sldId id="267" r:id="rId12"/>
    <p:sldId id="275" r:id="rId13"/>
    <p:sldId id="268" r:id="rId14"/>
    <p:sldId id="276" r:id="rId15"/>
    <p:sldId id="270" r:id="rId16"/>
    <p:sldId id="277" r:id="rId17"/>
  </p:sldIdLst>
  <p:sldSz cx="9144000" cy="6858000" type="screen4x3"/>
  <p:notesSz cx="6797675" cy="987266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D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9" autoAdjust="0"/>
    <p:restoredTop sz="94668" autoAdjust="0"/>
  </p:normalViewPr>
  <p:slideViewPr>
    <p:cSldViewPr snapToObjects="1"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AB0CF-5088-E241-88D8-7E0E59A33F85}" type="datetimeFigureOut">
              <a:rPr lang="de-DE" smtClean="0"/>
              <a:pPr/>
              <a:t>30.04.2013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76C9B-A186-CB40-9E9A-855086428E9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2728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6C9B-A186-CB40-9E9A-855086428E9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7839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6C9B-A186-CB40-9E9A-855086428E9B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054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6C9B-A186-CB40-9E9A-855086428E9B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3062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76C9B-A186-CB40-9E9A-855086428E9B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7569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E8C16C-75A5-0A40-9AF2-50F48349F52A}" type="datetimeFigureOut">
              <a:rPr lang="de-DE" smtClean="0"/>
              <a:pPr/>
              <a:t>30.04.2013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D179-5A9E-724E-BE17-6139C115BEB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9BFA-170B-4861-8792-2F25F73F9809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2836030169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48600" y="63404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 smtClean="0">
                <a:solidFill>
                  <a:srgbClr val="379DD9"/>
                </a:solidFill>
              </a:rPr>
              <a:t>03.10.2012</a:t>
            </a:r>
            <a:endParaRPr lang="de-DE" dirty="0">
              <a:solidFill>
                <a:srgbClr val="379DD9"/>
              </a:solidFill>
            </a:endParaRPr>
          </a:p>
        </p:txBody>
      </p:sp>
      <p:pic>
        <p:nvPicPr>
          <p:cNvPr id="8" name="Bild 7" descr="nzw-logo-2farbig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940675" y="0"/>
            <a:ext cx="1492250" cy="896405"/>
          </a:xfrm>
          <a:prstGeom prst="rect">
            <a:avLst/>
          </a:prstGeom>
          <a:effectLst/>
        </p:spPr>
      </p:pic>
      <p:cxnSp>
        <p:nvCxnSpPr>
          <p:cNvPr id="10" name="Gerade Verbindung 9"/>
          <p:cNvCxnSpPr/>
          <p:nvPr userDrawn="1"/>
        </p:nvCxnSpPr>
        <p:spPr>
          <a:xfrm rot="10800000">
            <a:off x="685800" y="534988"/>
            <a:ext cx="7162800" cy="1588"/>
          </a:xfrm>
          <a:prstGeom prst="line">
            <a:avLst/>
          </a:prstGeom>
          <a:ln w="6350" cap="flat" cmpd="sng" algn="ctr">
            <a:solidFill>
              <a:srgbClr val="379DD9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841375"/>
          </a:xfrm>
        </p:spPr>
        <p:txBody>
          <a:bodyPr anchor="t"/>
          <a:lstStyle/>
          <a:p>
            <a:pPr algn="l"/>
            <a:r>
              <a:rPr lang="de-DE" sz="4200" dirty="0" smtClean="0">
                <a:latin typeface="Calibri"/>
                <a:cs typeface="Calibri"/>
              </a:rPr>
              <a:t/>
            </a:r>
            <a:br>
              <a:rPr lang="de-DE" sz="4200" dirty="0" smtClean="0">
                <a:latin typeface="Calibri"/>
                <a:cs typeface="Calibri"/>
              </a:rPr>
            </a:br>
            <a:r>
              <a:rPr lang="de-DE" sz="4200" dirty="0">
                <a:latin typeface="Calibri"/>
                <a:cs typeface="Calibri"/>
              </a:rPr>
              <a:t/>
            </a:r>
            <a:br>
              <a:rPr lang="de-DE" sz="4200" dirty="0">
                <a:latin typeface="Calibri"/>
                <a:cs typeface="Calibri"/>
              </a:rPr>
            </a:br>
            <a:r>
              <a:rPr lang="de-DE" sz="4200" dirty="0" smtClean="0">
                <a:latin typeface="Calibri"/>
                <a:cs typeface="Calibri"/>
              </a:rPr>
              <a:t>Netzwerk Schulführung </a:t>
            </a:r>
            <a:br>
              <a:rPr lang="de-DE" sz="4200" dirty="0" smtClean="0">
                <a:latin typeface="Calibri"/>
                <a:cs typeface="Calibri"/>
              </a:rPr>
            </a:br>
            <a:r>
              <a:rPr lang="de-DE" sz="2400" dirty="0" smtClean="0">
                <a:solidFill>
                  <a:srgbClr val="00B0F0"/>
                </a:solidFill>
                <a:latin typeface="Calibri"/>
                <a:cs typeface="Calibri"/>
              </a:rPr>
              <a:t>Eine Kooperation der Pädagogischen Hochschulen</a:t>
            </a:r>
            <a:br>
              <a:rPr lang="de-DE" sz="2400" dirty="0" smtClean="0">
                <a:solidFill>
                  <a:srgbClr val="00B0F0"/>
                </a:solidFill>
                <a:latin typeface="Calibri"/>
                <a:cs typeface="Calibri"/>
              </a:rPr>
            </a:br>
            <a:r>
              <a:rPr lang="de-DE" sz="2400" dirty="0" smtClean="0">
                <a:solidFill>
                  <a:srgbClr val="00B0F0"/>
                </a:solidFill>
                <a:latin typeface="Calibri"/>
                <a:cs typeface="Calibri"/>
              </a:rPr>
              <a:t>St. Gallen </a:t>
            </a:r>
            <a:r>
              <a:rPr lang="de-DE" sz="2400" b="1" baseline="30000" dirty="0" smtClean="0">
                <a:solidFill>
                  <a:srgbClr val="00B0F0"/>
                </a:solidFill>
                <a:latin typeface="Calibri"/>
                <a:cs typeface="Calibri"/>
              </a:rPr>
              <a:t>.</a:t>
            </a:r>
            <a:r>
              <a:rPr lang="de-DE" sz="2400" dirty="0" smtClean="0">
                <a:solidFill>
                  <a:srgbClr val="00B0F0"/>
                </a:solidFill>
                <a:latin typeface="Calibri"/>
                <a:cs typeface="Calibri"/>
              </a:rPr>
              <a:t> Thurgau </a:t>
            </a:r>
            <a:r>
              <a:rPr lang="de-DE" sz="2400" b="1" baseline="30000" dirty="0" smtClean="0">
                <a:solidFill>
                  <a:srgbClr val="00B0F0"/>
                </a:solidFill>
                <a:latin typeface="Calibri"/>
                <a:cs typeface="Calibri"/>
              </a:rPr>
              <a:t>.</a:t>
            </a:r>
            <a:r>
              <a:rPr lang="de-DE" sz="2400" b="1" dirty="0" smtClean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de-DE" sz="2400" dirty="0" smtClean="0">
                <a:solidFill>
                  <a:srgbClr val="00B0F0"/>
                </a:solidFill>
                <a:latin typeface="Calibri"/>
                <a:cs typeface="Calibri"/>
              </a:rPr>
              <a:t>Graubünden </a:t>
            </a:r>
            <a:br>
              <a:rPr lang="de-DE" sz="2400" dirty="0" smtClean="0">
                <a:solidFill>
                  <a:srgbClr val="00B0F0"/>
                </a:solidFill>
                <a:latin typeface="Calibri"/>
                <a:cs typeface="Calibri"/>
              </a:rPr>
            </a:br>
            <a:r>
              <a:rPr lang="de-DE" sz="2400" dirty="0">
                <a:solidFill>
                  <a:srgbClr val="00B0F0"/>
                </a:solidFill>
                <a:latin typeface="Calibri"/>
                <a:cs typeface="Calibri"/>
              </a:rPr>
              <a:t/>
            </a:r>
            <a:br>
              <a:rPr lang="de-DE" sz="2400" dirty="0">
                <a:solidFill>
                  <a:srgbClr val="00B0F0"/>
                </a:solidFill>
                <a:latin typeface="Calibri"/>
                <a:cs typeface="Calibri"/>
              </a:rPr>
            </a:br>
            <a:r>
              <a:rPr lang="de-DE" sz="2400" dirty="0" smtClean="0">
                <a:solidFill>
                  <a:srgbClr val="00B0F0"/>
                </a:solidFill>
                <a:latin typeface="Calibri"/>
                <a:cs typeface="Calibri"/>
              </a:rPr>
              <a:t/>
            </a:r>
            <a:br>
              <a:rPr lang="de-DE" sz="2400" dirty="0" smtClean="0">
                <a:solidFill>
                  <a:srgbClr val="00B0F0"/>
                </a:solidFill>
                <a:latin typeface="Calibri"/>
                <a:cs typeface="Calibri"/>
              </a:rPr>
            </a:br>
            <a:r>
              <a:rPr lang="de-DE" sz="3600" dirty="0" smtClean="0">
                <a:latin typeface="Calibri"/>
                <a:cs typeface="Calibri"/>
              </a:rPr>
              <a:t>CAS Schulleitung</a:t>
            </a:r>
            <a:br>
              <a:rPr lang="de-DE" sz="3600" dirty="0" smtClean="0">
                <a:latin typeface="Calibri"/>
                <a:cs typeface="Calibri"/>
              </a:rPr>
            </a:br>
            <a:r>
              <a:rPr lang="de-DE" sz="3600" dirty="0" smtClean="0">
                <a:latin typeface="Calibri"/>
                <a:cs typeface="Calibri"/>
              </a:rPr>
              <a:t>MAS Bildungsmanagement</a:t>
            </a:r>
            <a:endParaRPr lang="de-DE" sz="3600" dirty="0">
              <a:latin typeface="Calibri"/>
              <a:cs typeface="Calibri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708740" y="6356869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ctr"/>
            <a:endParaRPr lang="de-DE" dirty="0">
              <a:solidFill>
                <a:srgbClr val="379D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50975"/>
          </a:xfrm>
        </p:spPr>
        <p:txBody>
          <a:bodyPr anchor="t"/>
          <a:lstStyle/>
          <a:p>
            <a:pPr algn="l"/>
            <a:r>
              <a:rPr lang="de-DE" sz="2800" dirty="0" smtClean="0">
                <a:latin typeface="Calibri"/>
                <a:cs typeface="Calibri"/>
              </a:rPr>
              <a:t>CAS Pädagogische </a:t>
            </a:r>
            <a:r>
              <a:rPr lang="de-DE" sz="2800" dirty="0">
                <a:latin typeface="Calibri"/>
                <a:cs typeface="Calibri"/>
              </a:rPr>
              <a:t>Führung</a:t>
            </a:r>
          </a:p>
        </p:txBody>
      </p:sp>
      <p:pic>
        <p:nvPicPr>
          <p:cNvPr id="6" name="Bild 5" descr="nzw-grafik-CAS-Pä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68760"/>
            <a:ext cx="7848794" cy="511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09600" y="756896"/>
            <a:ext cx="7772400" cy="735471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 smtClean="0">
                <a:cs typeface="Calibri"/>
              </a:rPr>
              <a:t>Mastermodul Bildungsmanagement</a:t>
            </a:r>
            <a:endParaRPr lang="de-DE" sz="2800" b="1" cap="small" dirty="0">
              <a:solidFill>
                <a:prstClr val="black"/>
              </a:solidFill>
              <a:latin typeface="Myriad Pro Light"/>
              <a:ea typeface="Times New Roman"/>
            </a:endParaRPr>
          </a:p>
        </p:txBody>
      </p:sp>
      <p:sp>
        <p:nvSpPr>
          <p:cNvPr id="6" name="Inhaltsplatzhalter 1"/>
          <p:cNvSpPr>
            <a:spLocks noGrp="1"/>
          </p:cNvSpPr>
          <p:nvPr>
            <p:ph sz="quarter" idx="1"/>
          </p:nvPr>
        </p:nvSpPr>
        <p:spPr>
          <a:xfrm>
            <a:off x="4572000" y="1435291"/>
            <a:ext cx="4320480" cy="3096344"/>
          </a:xfrm>
        </p:spPr>
        <p:txBody>
          <a:bodyPr/>
          <a:lstStyle/>
          <a:p>
            <a:r>
              <a:rPr lang="de-CH" sz="2400" dirty="0" smtClean="0">
                <a:solidFill>
                  <a:srgbClr val="58585A"/>
                </a:solidFill>
                <a:ea typeface="Calibri"/>
              </a:rPr>
              <a:t>sich als Fachperson </a:t>
            </a:r>
            <a:r>
              <a:rPr lang="de-CH" sz="2400" dirty="0">
                <a:solidFill>
                  <a:srgbClr val="58585A"/>
                </a:solidFill>
                <a:ea typeface="Calibri"/>
              </a:rPr>
              <a:t>für </a:t>
            </a:r>
            <a:r>
              <a:rPr lang="de-CH" sz="2400" dirty="0" smtClean="0">
                <a:solidFill>
                  <a:srgbClr val="58585A"/>
                </a:solidFill>
                <a:ea typeface="Calibri"/>
              </a:rPr>
              <a:t>Schul-führungsfragen </a:t>
            </a:r>
            <a:r>
              <a:rPr lang="de-CH" sz="2400" dirty="0">
                <a:solidFill>
                  <a:srgbClr val="58585A"/>
                </a:solidFill>
                <a:ea typeface="Calibri"/>
              </a:rPr>
              <a:t>umfassend </a:t>
            </a:r>
            <a:r>
              <a:rPr lang="de-CH" sz="2400" dirty="0" smtClean="0">
                <a:solidFill>
                  <a:srgbClr val="58585A"/>
                </a:solidFill>
                <a:ea typeface="Calibri"/>
              </a:rPr>
              <a:t>qualifizieren</a:t>
            </a:r>
          </a:p>
          <a:p>
            <a:r>
              <a:rPr lang="de-CH" sz="2400" dirty="0" smtClean="0">
                <a:solidFill>
                  <a:srgbClr val="58585A"/>
                </a:solidFill>
                <a:ea typeface="Calibri"/>
              </a:rPr>
              <a:t>Abschluss als «Master </a:t>
            </a:r>
            <a:r>
              <a:rPr lang="de-CH" sz="2400" dirty="0">
                <a:solidFill>
                  <a:srgbClr val="58585A"/>
                </a:solidFill>
                <a:ea typeface="Calibri"/>
              </a:rPr>
              <a:t>of Advanced Studies in </a:t>
            </a:r>
            <a:r>
              <a:rPr lang="de-CH" sz="2400" dirty="0" smtClean="0">
                <a:solidFill>
                  <a:srgbClr val="58585A"/>
                </a:solidFill>
                <a:ea typeface="Calibri"/>
              </a:rPr>
              <a:t>Bildungs-management» erlangen</a:t>
            </a:r>
            <a:endParaRPr lang="de-CH" sz="2400" b="1" cap="small" dirty="0">
              <a:latin typeface="Myriad Pro Light"/>
              <a:ea typeface="Calibri"/>
              <a:cs typeface="+mj-cs"/>
            </a:endParaRPr>
          </a:p>
          <a:p>
            <a:pPr marL="0" indent="0">
              <a:buNone/>
            </a:pPr>
            <a:endParaRPr lang="de-CH" sz="1000" dirty="0" smtClean="0">
              <a:solidFill>
                <a:srgbClr val="FF0000"/>
              </a:solidFill>
              <a:ea typeface="Calibri"/>
            </a:endParaRPr>
          </a:p>
          <a:p>
            <a:pPr marL="0" indent="0">
              <a:buNone/>
            </a:pPr>
            <a:r>
              <a:rPr lang="de-CH" sz="1800" dirty="0" smtClean="0">
                <a:solidFill>
                  <a:srgbClr val="FF0000"/>
                </a:solidFill>
                <a:ea typeface="Calibri"/>
              </a:rPr>
              <a:t>Anmeldeschluss 30.04.2015</a:t>
            </a:r>
            <a:endParaRPr lang="de-CH" sz="1800" b="1" cap="small" dirty="0">
              <a:solidFill>
                <a:srgbClr val="FF0000"/>
              </a:solidFill>
              <a:latin typeface="Myriad Pro Light"/>
              <a:ea typeface="Calibri"/>
            </a:endParaRPr>
          </a:p>
          <a:p>
            <a:endParaRPr lang="de-CH" sz="2400" dirty="0" smtClean="0">
              <a:solidFill>
                <a:srgbClr val="58585A"/>
              </a:solidFill>
              <a:ea typeface="Calibri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251520" y="4509120"/>
            <a:ext cx="8640960" cy="204572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dirty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Persönliche </a:t>
            </a:r>
            <a:r>
              <a:rPr lang="de-C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Führungskonzeption</a:t>
            </a:r>
            <a:br>
              <a:rPr lang="de-C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</a:br>
            <a:r>
              <a:rPr lang="de-CH" sz="1800" dirty="0" smtClean="0">
                <a:solidFill>
                  <a:srgbClr val="58585A"/>
                </a:solidFill>
                <a:ea typeface="Calibri"/>
              </a:rPr>
              <a:t>Self-Assessment, Lerntandems, </a:t>
            </a:r>
            <a:r>
              <a:rPr lang="de-CH" sz="1800" dirty="0">
                <a:solidFill>
                  <a:srgbClr val="58585A"/>
                </a:solidFill>
                <a:ea typeface="Calibri"/>
              </a:rPr>
              <a:t>Persönliches </a:t>
            </a:r>
            <a:r>
              <a:rPr lang="de-CH" sz="1800" dirty="0" smtClean="0">
                <a:solidFill>
                  <a:srgbClr val="58585A"/>
                </a:solidFill>
                <a:ea typeface="Calibri"/>
              </a:rPr>
              <a:t>Führungscoaching, Entwicklung </a:t>
            </a:r>
            <a:r>
              <a:rPr lang="de-CH" sz="1800" dirty="0">
                <a:solidFill>
                  <a:srgbClr val="58585A"/>
                </a:solidFill>
                <a:ea typeface="Calibri"/>
              </a:rPr>
              <a:t>der persönlichen </a:t>
            </a:r>
            <a:r>
              <a:rPr lang="de-CH" sz="1800" dirty="0" smtClean="0">
                <a:solidFill>
                  <a:srgbClr val="58585A"/>
                </a:solidFill>
                <a:ea typeface="Calibri"/>
              </a:rPr>
              <a:t>Führungskonzeption, Prüfungskolloquium</a:t>
            </a:r>
          </a:p>
          <a:p>
            <a:r>
              <a:rPr lang="de-C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  <a:t>Masterarbeit</a:t>
            </a:r>
            <a:br>
              <a:rPr lang="de-C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Calibri"/>
              </a:rPr>
            </a:br>
            <a:r>
              <a:rPr lang="de-CH" sz="1800" dirty="0" smtClean="0">
                <a:solidFill>
                  <a:srgbClr val="58585A"/>
                </a:solidFill>
                <a:ea typeface="Calibri"/>
              </a:rPr>
              <a:t>eine für die eigene Berufspraxis </a:t>
            </a:r>
            <a:r>
              <a:rPr lang="de-CH" sz="1800" dirty="0">
                <a:solidFill>
                  <a:srgbClr val="58585A"/>
                </a:solidFill>
                <a:ea typeface="Calibri"/>
              </a:rPr>
              <a:t>relevante </a:t>
            </a:r>
            <a:r>
              <a:rPr lang="de-CH" sz="1800" dirty="0" smtClean="0">
                <a:solidFill>
                  <a:srgbClr val="58585A"/>
                </a:solidFill>
                <a:ea typeface="Calibri"/>
              </a:rPr>
              <a:t>Fragestellung theoriebasiert bearbeiten</a:t>
            </a:r>
          </a:p>
        </p:txBody>
      </p:sp>
      <p:pic>
        <p:nvPicPr>
          <p:cNvPr id="8" name="Bild 10" descr="ppt-mastermod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518582"/>
            <a:ext cx="3352764" cy="243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02112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50975"/>
          </a:xfrm>
        </p:spPr>
        <p:txBody>
          <a:bodyPr anchor="t"/>
          <a:lstStyle/>
          <a:p>
            <a:pPr algn="l"/>
            <a:r>
              <a:rPr lang="de-DE" sz="2800" dirty="0" smtClean="0">
                <a:latin typeface="Calibri"/>
                <a:cs typeface="Calibri"/>
              </a:rPr>
              <a:t>Mastermodul</a:t>
            </a:r>
            <a:endParaRPr lang="de-DE" sz="2800" dirty="0">
              <a:latin typeface="Calibri"/>
              <a:cs typeface="Calibri"/>
            </a:endParaRPr>
          </a:p>
        </p:txBody>
      </p:sp>
      <p:pic>
        <p:nvPicPr>
          <p:cNvPr id="6" name="Bild 5" descr="nzw-grafik-MAS-Blg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68760"/>
            <a:ext cx="7861238" cy="512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 txBox="1">
            <a:spLocks noGrp="1"/>
          </p:cNvSpPr>
          <p:nvPr>
            <p:ph idx="1"/>
          </p:nvPr>
        </p:nvSpPr>
        <p:spPr>
          <a:xfrm>
            <a:off x="492102" y="3717032"/>
            <a:ext cx="82296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algn="ctr">
              <a:buNone/>
              <a:defRPr/>
            </a:pPr>
            <a:r>
              <a:rPr lang="de-CH" sz="4000" dirty="0">
                <a:solidFill>
                  <a:srgbClr val="C00000"/>
                </a:solidFill>
              </a:rPr>
              <a:t>Danke für </a:t>
            </a:r>
            <a:r>
              <a:rPr lang="de-CH" sz="4000" dirty="0" smtClean="0">
                <a:solidFill>
                  <a:srgbClr val="C00000"/>
                </a:solidFill>
              </a:rPr>
              <a:t>Ihre Aufmerksamkeit</a:t>
            </a:r>
            <a:r>
              <a:rPr lang="de-CH" sz="4000" dirty="0">
                <a:solidFill>
                  <a:srgbClr val="C00000"/>
                </a:solidFill>
              </a:rPr>
              <a:t>!</a:t>
            </a:r>
            <a:endParaRPr lang="de-DE" sz="4000" dirty="0">
              <a:solidFill>
                <a:srgbClr val="C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90681" y="1916832"/>
            <a:ext cx="720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sz="3000" dirty="0" smtClean="0"/>
              <a:t>Weitere Informationen finden Sie unter </a:t>
            </a:r>
          </a:p>
          <a:p>
            <a:pPr algn="ctr"/>
            <a:r>
              <a:rPr lang="de-CH" sz="4000" dirty="0" smtClean="0">
                <a:solidFill>
                  <a:srgbClr val="00B0F0"/>
                </a:solidFill>
              </a:rPr>
              <a:t>www.netzwerkschulfuehrung.ch</a:t>
            </a:r>
            <a:endParaRPr lang="de-CH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24333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615280"/>
            <a:ext cx="7772400" cy="1450975"/>
          </a:xfrm>
        </p:spPr>
        <p:txBody>
          <a:bodyPr anchor="t"/>
          <a:lstStyle/>
          <a:p>
            <a:pPr algn="l"/>
            <a:r>
              <a:rPr lang="de-DE" sz="2800" dirty="0" smtClean="0">
                <a:latin typeface="Calibri"/>
                <a:cs typeface="Calibri"/>
              </a:rPr>
              <a:t>Ausbildungsaufbau</a:t>
            </a:r>
            <a:endParaRPr lang="de-DE" sz="2800" dirty="0">
              <a:latin typeface="Calibri"/>
              <a:cs typeface="Calibri"/>
            </a:endParaRPr>
          </a:p>
        </p:txBody>
      </p:sp>
      <p:pic>
        <p:nvPicPr>
          <p:cNvPr id="8" name="Bild 7" descr="nzw-grafik-beschnit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40768"/>
            <a:ext cx="7627773" cy="4974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4572000" y="1412776"/>
            <a:ext cx="4320480" cy="3412976"/>
          </a:xfrm>
        </p:spPr>
        <p:txBody>
          <a:bodyPr/>
          <a:lstStyle/>
          <a:p>
            <a:r>
              <a:rPr lang="de-CH" sz="2400" dirty="0" smtClean="0">
                <a:solidFill>
                  <a:srgbClr val="58585A"/>
                </a:solidFill>
                <a:ea typeface="Calibri"/>
              </a:rPr>
              <a:t>grundlegende Kenntnisse   und Kompetenzen im Thema Führung erwerben</a:t>
            </a:r>
            <a:endParaRPr lang="de-CH" sz="2400" dirty="0">
              <a:solidFill>
                <a:srgbClr val="58585A"/>
              </a:solidFill>
              <a:ea typeface="Calibri"/>
            </a:endParaRPr>
          </a:p>
          <a:p>
            <a:r>
              <a:rPr lang="de-CH" sz="2400" dirty="0" smtClean="0">
                <a:solidFill>
                  <a:srgbClr val="58585A"/>
                </a:solidFill>
                <a:ea typeface="Calibri"/>
              </a:rPr>
              <a:t>Grundlagen in pädagogischer, personeller </a:t>
            </a:r>
            <a:r>
              <a:rPr lang="de-CH" sz="2400" dirty="0">
                <a:solidFill>
                  <a:srgbClr val="58585A"/>
                </a:solidFill>
                <a:ea typeface="Calibri"/>
              </a:rPr>
              <a:t>und </a:t>
            </a:r>
            <a:r>
              <a:rPr lang="de-CH" sz="2400" dirty="0" smtClean="0">
                <a:solidFill>
                  <a:srgbClr val="58585A"/>
                </a:solidFill>
                <a:ea typeface="Calibri"/>
              </a:rPr>
              <a:t>betrieblicher </a:t>
            </a:r>
            <a:r>
              <a:rPr lang="de-CH" sz="2400" dirty="0">
                <a:solidFill>
                  <a:srgbClr val="58585A"/>
                </a:solidFill>
                <a:ea typeface="Calibri"/>
              </a:rPr>
              <a:t>Führung </a:t>
            </a:r>
            <a:r>
              <a:rPr lang="de-CH" sz="2400" dirty="0" smtClean="0">
                <a:solidFill>
                  <a:srgbClr val="58585A"/>
                </a:solidFill>
                <a:ea typeface="Calibri"/>
              </a:rPr>
              <a:t>kennen lernen</a:t>
            </a:r>
            <a:endParaRPr lang="de-CH" sz="2400" dirty="0">
              <a:solidFill>
                <a:srgbClr val="58585A"/>
              </a:solidFill>
              <a:ea typeface="Calibri"/>
            </a:endParaRPr>
          </a:p>
          <a:p>
            <a:r>
              <a:rPr lang="de-CH" sz="2400" dirty="0" smtClean="0">
                <a:solidFill>
                  <a:srgbClr val="58585A"/>
                </a:solidFill>
                <a:ea typeface="Calibri"/>
                <a:cs typeface="Calibri"/>
              </a:rPr>
              <a:t>Rolle professionell gestalten</a:t>
            </a:r>
          </a:p>
          <a:p>
            <a:pPr marL="0" indent="0">
              <a:buNone/>
            </a:pPr>
            <a:r>
              <a:rPr lang="de-CH" sz="1800" dirty="0" smtClean="0">
                <a:solidFill>
                  <a:srgbClr val="FF0000"/>
                </a:solidFill>
                <a:ea typeface="Calibri"/>
                <a:cs typeface="Calibri"/>
              </a:rPr>
              <a:t/>
            </a:r>
            <a:br>
              <a:rPr lang="de-CH" sz="1800" dirty="0" smtClean="0">
                <a:solidFill>
                  <a:srgbClr val="FF0000"/>
                </a:solidFill>
                <a:ea typeface="Calibri"/>
                <a:cs typeface="Calibri"/>
              </a:rPr>
            </a:br>
            <a:r>
              <a:rPr lang="de-CH" sz="1800" dirty="0" smtClean="0">
                <a:solidFill>
                  <a:srgbClr val="FF0000"/>
                </a:solidFill>
                <a:ea typeface="Calibri"/>
                <a:cs typeface="Calibri"/>
              </a:rPr>
              <a:t>Anmeldeschluss 31.05.13</a:t>
            </a:r>
            <a:endParaRPr lang="de-CH" sz="1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de-CH" sz="2400" b="1" cap="small" dirty="0">
              <a:latin typeface="Myriad Pro Light"/>
              <a:ea typeface="Times New Roman"/>
              <a:cs typeface="+mj-cs"/>
            </a:endParaRPr>
          </a:p>
        </p:txBody>
      </p:sp>
      <p:pic>
        <p:nvPicPr>
          <p:cNvPr id="4" name="Bild 14" descr="ppt-S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51" y="1628800"/>
            <a:ext cx="3752985" cy="2720914"/>
          </a:xfrm>
          <a:prstGeom prst="rect">
            <a:avLst/>
          </a:prstGeom>
        </p:spPr>
      </p:pic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609600" y="764704"/>
            <a:ext cx="8153400" cy="720080"/>
          </a:xfrm>
        </p:spPr>
        <p:txBody>
          <a:bodyPr/>
          <a:lstStyle/>
          <a:p>
            <a:pPr algn="l"/>
            <a:r>
              <a:rPr lang="de-DE" sz="2800" dirty="0">
                <a:cs typeface="Calibri"/>
              </a:rPr>
              <a:t>CAS Schulleitung</a:t>
            </a:r>
            <a:r>
              <a:rPr lang="de-CH" sz="2800" b="1" cap="small" dirty="0" smtClean="0">
                <a:latin typeface="+mn-lt"/>
                <a:ea typeface="Times New Roman"/>
              </a:rPr>
              <a:t/>
            </a:r>
            <a:br>
              <a:rPr lang="de-CH" sz="2800" b="1" cap="small" dirty="0" smtClean="0">
                <a:latin typeface="+mn-lt"/>
                <a:ea typeface="Times New Roman"/>
              </a:rPr>
            </a:br>
            <a:endParaRPr lang="de-CH" sz="2800" b="1" cap="small" dirty="0">
              <a:latin typeface="+mn-lt"/>
              <a:ea typeface="Times New Roman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2" t="13759" r="1" b="13121"/>
          <a:stretch/>
        </p:blipFill>
        <p:spPr bwMode="auto">
          <a:xfrm>
            <a:off x="539552" y="4941168"/>
            <a:ext cx="5616624" cy="145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671615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50975"/>
          </a:xfrm>
        </p:spPr>
        <p:txBody>
          <a:bodyPr anchor="t"/>
          <a:lstStyle/>
          <a:p>
            <a:pPr algn="l"/>
            <a:r>
              <a:rPr lang="de-DE" sz="2800" dirty="0" smtClean="0">
                <a:latin typeface="Calibri"/>
                <a:cs typeface="Calibri"/>
              </a:rPr>
              <a:t>CAS Schulleitung</a:t>
            </a:r>
            <a:endParaRPr lang="de-DE" sz="2800" dirty="0">
              <a:latin typeface="Calibri"/>
              <a:cs typeface="Calibri"/>
            </a:endParaRPr>
          </a:p>
        </p:txBody>
      </p:sp>
      <p:pic>
        <p:nvPicPr>
          <p:cNvPr id="12" name="Bild 11" descr="nzw-grafik-CAS-S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62" y="1309936"/>
            <a:ext cx="7720338" cy="4956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09600" y="756896"/>
            <a:ext cx="7772400" cy="735471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>
                <a:cs typeface="Calibri"/>
              </a:rPr>
              <a:t>CAS </a:t>
            </a:r>
            <a:r>
              <a:rPr lang="de-DE" sz="2800" dirty="0" smtClean="0">
                <a:cs typeface="Calibri"/>
              </a:rPr>
              <a:t>Personelle Führung</a:t>
            </a:r>
            <a:endParaRPr lang="de-DE" sz="2800" b="1" cap="small" dirty="0">
              <a:latin typeface="Myriad Pro Light"/>
              <a:ea typeface="Times New Roman"/>
            </a:endParaRPr>
          </a:p>
        </p:txBody>
      </p:sp>
      <p:sp>
        <p:nvSpPr>
          <p:cNvPr id="6" name="Inhaltsplatzhalter 1"/>
          <p:cNvSpPr>
            <a:spLocks noGrp="1"/>
          </p:cNvSpPr>
          <p:nvPr>
            <p:ph sz="quarter" idx="1"/>
          </p:nvPr>
        </p:nvSpPr>
        <p:spPr>
          <a:xfrm>
            <a:off x="4572000" y="1268760"/>
            <a:ext cx="4320480" cy="3744416"/>
          </a:xfrm>
        </p:spPr>
        <p:txBody>
          <a:bodyPr/>
          <a:lstStyle/>
          <a:p>
            <a:r>
              <a:rPr lang="de-CH" sz="2400" dirty="0">
                <a:solidFill>
                  <a:srgbClr val="58585A"/>
                </a:solidFill>
                <a:ea typeface="Calibri"/>
              </a:rPr>
              <a:t>Personalentwicklung im Spannungsfeld zwischen Individuum und Organisation </a:t>
            </a:r>
            <a:r>
              <a:rPr lang="de-CH" sz="2400" dirty="0" smtClean="0">
                <a:solidFill>
                  <a:srgbClr val="58585A"/>
                </a:solidFill>
                <a:ea typeface="Calibri"/>
              </a:rPr>
              <a:t>gestalten</a:t>
            </a:r>
          </a:p>
          <a:p>
            <a:r>
              <a:rPr lang="de-CH" sz="2400" dirty="0">
                <a:solidFill>
                  <a:srgbClr val="58585A"/>
                </a:solidFill>
                <a:ea typeface="Calibri"/>
              </a:rPr>
              <a:t>Wissen und Ressourcen der Mitarbeitenden nutzen</a:t>
            </a:r>
          </a:p>
          <a:p>
            <a:r>
              <a:rPr lang="de-CH" sz="2400" dirty="0" smtClean="0">
                <a:solidFill>
                  <a:srgbClr val="58585A"/>
                </a:solidFill>
                <a:ea typeface="Calibri"/>
              </a:rPr>
              <a:t>Strukturen </a:t>
            </a:r>
            <a:r>
              <a:rPr lang="de-CH" sz="2400" dirty="0">
                <a:solidFill>
                  <a:srgbClr val="58585A"/>
                </a:solidFill>
                <a:ea typeface="Calibri"/>
              </a:rPr>
              <a:t>zur effizienten </a:t>
            </a:r>
            <a:r>
              <a:rPr lang="de-CH" sz="2400" dirty="0" smtClean="0">
                <a:solidFill>
                  <a:srgbClr val="58585A"/>
                </a:solidFill>
                <a:ea typeface="Calibri"/>
              </a:rPr>
              <a:t>Zusammenarbeit schaffen </a:t>
            </a:r>
          </a:p>
          <a:p>
            <a:pPr marL="0" indent="0">
              <a:buNone/>
            </a:pPr>
            <a:r>
              <a:rPr lang="de-CH" sz="1800" dirty="0" smtClean="0">
                <a:solidFill>
                  <a:srgbClr val="FF0000"/>
                </a:solidFill>
                <a:ea typeface="Calibri"/>
              </a:rPr>
              <a:t/>
            </a:r>
            <a:br>
              <a:rPr lang="de-CH" sz="1800" dirty="0" smtClean="0">
                <a:solidFill>
                  <a:srgbClr val="FF0000"/>
                </a:solidFill>
                <a:ea typeface="Calibri"/>
              </a:rPr>
            </a:br>
            <a:r>
              <a:rPr lang="de-CH" sz="1800" dirty="0" smtClean="0">
                <a:solidFill>
                  <a:srgbClr val="FF0000"/>
                </a:solidFill>
                <a:ea typeface="Calibri"/>
              </a:rPr>
              <a:t>Anmeldeschluss 31.01.13 !</a:t>
            </a:r>
          </a:p>
          <a:p>
            <a:endParaRPr lang="de-CH" sz="1600" dirty="0">
              <a:solidFill>
                <a:srgbClr val="FF0000"/>
              </a:solidFill>
              <a:ea typeface="Calibri"/>
            </a:endParaRPr>
          </a:p>
          <a:p>
            <a:endParaRPr lang="de-CH" sz="1200" dirty="0">
              <a:solidFill>
                <a:srgbClr val="58585A"/>
              </a:solidFill>
              <a:ea typeface="Calibri"/>
            </a:endParaRPr>
          </a:p>
          <a:p>
            <a:endParaRPr lang="de-CH" sz="2400" dirty="0">
              <a:solidFill>
                <a:srgbClr val="58585A"/>
              </a:solidFill>
              <a:ea typeface="Calibri"/>
            </a:endParaRPr>
          </a:p>
          <a:p>
            <a:endParaRPr lang="de-CH" sz="2400" b="1" cap="small" dirty="0">
              <a:latin typeface="Myriad Pro Light"/>
              <a:ea typeface="Times New Roman"/>
              <a:cs typeface="+mj-cs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251520" y="5301208"/>
            <a:ext cx="8640960" cy="23337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dirty="0" smtClean="0">
                <a:solidFill>
                  <a:srgbClr val="58585A"/>
                </a:solidFill>
                <a:ea typeface="Calibri"/>
              </a:rPr>
              <a:t>Transfer </a:t>
            </a:r>
            <a:r>
              <a:rPr lang="de-CH" sz="2400" b="1" dirty="0">
                <a:solidFill>
                  <a:srgbClr val="58585A"/>
                </a:solidFill>
                <a:ea typeface="Calibri"/>
              </a:rPr>
              <a:t>in die Optimierung </a:t>
            </a:r>
            <a:r>
              <a:rPr lang="de-CH" sz="2400" b="1" dirty="0" smtClean="0">
                <a:solidFill>
                  <a:srgbClr val="58585A"/>
                </a:solidFill>
                <a:ea typeface="Calibri"/>
              </a:rPr>
              <a:t>der eigenen Personalmanagement-prozesse und in die eigene </a:t>
            </a:r>
            <a:r>
              <a:rPr lang="de-CH" sz="2400" b="1" dirty="0">
                <a:solidFill>
                  <a:srgbClr val="58585A"/>
                </a:solidFill>
                <a:ea typeface="Calibri"/>
              </a:rPr>
              <a:t>Führungspraxis </a:t>
            </a:r>
          </a:p>
        </p:txBody>
      </p:sp>
      <p:pic>
        <p:nvPicPr>
          <p:cNvPr id="8" name="Bild 10" descr="ppt-Pr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92367"/>
            <a:ext cx="3396359" cy="24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4823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50975"/>
          </a:xfrm>
        </p:spPr>
        <p:txBody>
          <a:bodyPr anchor="t"/>
          <a:lstStyle/>
          <a:p>
            <a:pPr algn="l"/>
            <a:r>
              <a:rPr lang="de-DE" sz="2800" dirty="0" smtClean="0">
                <a:latin typeface="Calibri"/>
                <a:cs typeface="Calibri"/>
              </a:rPr>
              <a:t>CAS Personelle </a:t>
            </a:r>
            <a:r>
              <a:rPr lang="de-DE" sz="2800" dirty="0">
                <a:latin typeface="Calibri"/>
                <a:cs typeface="Calibri"/>
              </a:rPr>
              <a:t>Führung</a:t>
            </a:r>
          </a:p>
        </p:txBody>
      </p:sp>
      <p:pic>
        <p:nvPicPr>
          <p:cNvPr id="8" name="Bild 7" descr="nzw-grafik-CAS-Pr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68760"/>
            <a:ext cx="7848794" cy="5115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09600" y="756896"/>
            <a:ext cx="7772400" cy="735471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>
                <a:cs typeface="Calibri"/>
              </a:rPr>
              <a:t>CAS Betriebliche Führung</a:t>
            </a:r>
            <a:endParaRPr lang="de-DE" sz="2800" b="1" cap="small" dirty="0">
              <a:latin typeface="Myriad Pro Light"/>
              <a:ea typeface="Times New Roman"/>
            </a:endParaRPr>
          </a:p>
        </p:txBody>
      </p:sp>
      <p:pic>
        <p:nvPicPr>
          <p:cNvPr id="5" name="Bild 7" descr="ppt-Btr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500174"/>
            <a:ext cx="3382143" cy="2452054"/>
          </a:xfrm>
          <a:prstGeom prst="rect">
            <a:avLst/>
          </a:prstGeom>
        </p:spPr>
      </p:pic>
      <p:sp>
        <p:nvSpPr>
          <p:cNvPr id="6" name="Inhaltsplatzhalter 1"/>
          <p:cNvSpPr>
            <a:spLocks noGrp="1"/>
          </p:cNvSpPr>
          <p:nvPr>
            <p:ph sz="quarter" idx="1"/>
          </p:nvPr>
        </p:nvSpPr>
        <p:spPr>
          <a:xfrm>
            <a:off x="4644008" y="1422009"/>
            <a:ext cx="4320480" cy="2808312"/>
          </a:xfrm>
        </p:spPr>
        <p:txBody>
          <a:bodyPr/>
          <a:lstStyle/>
          <a:p>
            <a:r>
              <a:rPr lang="de-CH" sz="2400" dirty="0" smtClean="0">
                <a:solidFill>
                  <a:srgbClr val="58585A"/>
                </a:solidFill>
                <a:ea typeface="Calibri"/>
              </a:rPr>
              <a:t>betriebswirt­schaftliches </a:t>
            </a:r>
            <a:r>
              <a:rPr lang="de-CH" sz="2400" dirty="0">
                <a:solidFill>
                  <a:srgbClr val="58585A"/>
                </a:solidFill>
                <a:ea typeface="Calibri"/>
              </a:rPr>
              <a:t>Denken und Handeln </a:t>
            </a:r>
            <a:r>
              <a:rPr lang="de-CH" sz="2400" dirty="0" smtClean="0">
                <a:solidFill>
                  <a:srgbClr val="58585A"/>
                </a:solidFill>
                <a:ea typeface="Calibri"/>
              </a:rPr>
              <a:t>als Potential </a:t>
            </a:r>
            <a:r>
              <a:rPr lang="de-CH" sz="2400" dirty="0">
                <a:solidFill>
                  <a:srgbClr val="58585A"/>
                </a:solidFill>
                <a:ea typeface="Calibri"/>
              </a:rPr>
              <a:t>für die Organisation </a:t>
            </a:r>
            <a:r>
              <a:rPr lang="de-CH" sz="2400" dirty="0" smtClean="0">
                <a:solidFill>
                  <a:srgbClr val="58585A"/>
                </a:solidFill>
                <a:ea typeface="Calibri"/>
              </a:rPr>
              <a:t>Schule nutzen</a:t>
            </a:r>
          </a:p>
          <a:p>
            <a:r>
              <a:rPr lang="de-CH" sz="2400" dirty="0" smtClean="0">
                <a:solidFill>
                  <a:srgbClr val="58585A"/>
                </a:solidFill>
                <a:ea typeface="Calibri"/>
              </a:rPr>
              <a:t>effizientes und effektives Zu-sammenspiel </a:t>
            </a:r>
            <a:r>
              <a:rPr lang="de-CH" sz="2400" dirty="0">
                <a:solidFill>
                  <a:srgbClr val="58585A"/>
                </a:solidFill>
                <a:ea typeface="Calibri"/>
              </a:rPr>
              <a:t>von Strategie, Struktur und </a:t>
            </a:r>
            <a:r>
              <a:rPr lang="de-CH" sz="2400" dirty="0" smtClean="0">
                <a:solidFill>
                  <a:srgbClr val="58585A"/>
                </a:solidFill>
                <a:ea typeface="Calibri"/>
              </a:rPr>
              <a:t>Kultur gestalten</a:t>
            </a:r>
            <a:endParaRPr lang="de-CH" sz="2400" b="1" cap="small" dirty="0">
              <a:latin typeface="Myriad Pro Light"/>
              <a:ea typeface="Times New Roman"/>
              <a:cs typeface="+mj-cs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315414" y="4149080"/>
            <a:ext cx="8640960" cy="21177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dirty="0" smtClean="0">
                <a:solidFill>
                  <a:srgbClr val="58585A"/>
                </a:solidFill>
                <a:ea typeface="Calibri"/>
              </a:rPr>
              <a:t>sich als Schule gegenüber Ansprüchen von aussen positionieren </a:t>
            </a:r>
          </a:p>
          <a:p>
            <a:pPr marL="0" indent="0">
              <a:buNone/>
            </a:pPr>
            <a:r>
              <a:rPr lang="de-CH" sz="1800" dirty="0" smtClean="0">
                <a:solidFill>
                  <a:srgbClr val="FF0000"/>
                </a:solidFill>
                <a:ea typeface="Calibri"/>
              </a:rPr>
              <a:t/>
            </a:r>
            <a:br>
              <a:rPr lang="de-CH" sz="1800" dirty="0" smtClean="0">
                <a:solidFill>
                  <a:srgbClr val="FF0000"/>
                </a:solidFill>
                <a:ea typeface="Calibri"/>
              </a:rPr>
            </a:br>
            <a:r>
              <a:rPr lang="de-CH" sz="1800" dirty="0" smtClean="0">
                <a:solidFill>
                  <a:srgbClr val="FF0000"/>
                </a:solidFill>
                <a:ea typeface="Calibri"/>
              </a:rPr>
              <a:t>Anmeldeschluss 31.05.2013</a:t>
            </a:r>
          </a:p>
          <a:p>
            <a:pPr marL="0" indent="0">
              <a:buNone/>
            </a:pPr>
            <a:endParaRPr lang="de-CH" sz="1200" b="1" dirty="0" smtClean="0">
              <a:solidFill>
                <a:srgbClr val="58585A"/>
              </a:solidFill>
              <a:ea typeface="Calibri"/>
            </a:endParaRPr>
          </a:p>
          <a:p>
            <a:pPr marL="0" indent="0">
              <a:buNone/>
            </a:pPr>
            <a:r>
              <a:rPr lang="de-CH" sz="2400" b="1" dirty="0" smtClean="0">
                <a:solidFill>
                  <a:srgbClr val="58585A"/>
                </a:solidFill>
                <a:ea typeface="Calibri"/>
              </a:rPr>
              <a:t>Transfer </a:t>
            </a:r>
            <a:r>
              <a:rPr lang="de-CH" sz="2400" b="1" dirty="0">
                <a:solidFill>
                  <a:srgbClr val="58585A"/>
                </a:solidFill>
                <a:ea typeface="Calibri"/>
              </a:rPr>
              <a:t>in die Optimierung des Führungshandbuches</a:t>
            </a:r>
          </a:p>
        </p:txBody>
      </p:sp>
    </p:spTree>
    <p:extLst>
      <p:ext uri="{BB962C8B-B14F-4D97-AF65-F5344CB8AC3E}">
        <p14:creationId xmlns:p14="http://schemas.microsoft.com/office/powerpoint/2010/main" xmlns="" val="406362818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50975"/>
          </a:xfrm>
        </p:spPr>
        <p:txBody>
          <a:bodyPr anchor="t"/>
          <a:lstStyle/>
          <a:p>
            <a:pPr algn="l"/>
            <a:r>
              <a:rPr lang="de-DE" sz="2800" dirty="0" smtClean="0">
                <a:latin typeface="Calibri"/>
                <a:cs typeface="Calibri"/>
              </a:rPr>
              <a:t>CAS </a:t>
            </a:r>
            <a:r>
              <a:rPr lang="de-DE" sz="2800" dirty="0">
                <a:latin typeface="Calibri"/>
                <a:cs typeface="Calibri"/>
              </a:rPr>
              <a:t>Betriebliche Führung</a:t>
            </a:r>
          </a:p>
        </p:txBody>
      </p:sp>
      <p:pic>
        <p:nvPicPr>
          <p:cNvPr id="11" name="Bild 10" descr="nzw-grafik-CAS-Btr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68760"/>
            <a:ext cx="7848600" cy="511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09600" y="756896"/>
            <a:ext cx="7772400" cy="735471"/>
          </a:xfrm>
          <a:prstGeom prst="rect">
            <a:avLst/>
          </a:prstGeo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>
                <a:cs typeface="Calibri"/>
              </a:rPr>
              <a:t>CAS Pädagogische Führung</a:t>
            </a:r>
            <a:endParaRPr lang="de-DE" sz="2800" b="1" cap="small" dirty="0">
              <a:solidFill>
                <a:prstClr val="black"/>
              </a:solidFill>
              <a:latin typeface="Myriad Pro Light"/>
              <a:ea typeface="Times New Roman"/>
            </a:endParaRPr>
          </a:p>
        </p:txBody>
      </p:sp>
      <p:sp>
        <p:nvSpPr>
          <p:cNvPr id="6" name="Inhaltsplatzhalter 1"/>
          <p:cNvSpPr>
            <a:spLocks noGrp="1"/>
          </p:cNvSpPr>
          <p:nvPr>
            <p:ph sz="quarter" idx="1"/>
          </p:nvPr>
        </p:nvSpPr>
        <p:spPr>
          <a:xfrm>
            <a:off x="4572000" y="1268760"/>
            <a:ext cx="4320480" cy="3816424"/>
          </a:xfrm>
        </p:spPr>
        <p:txBody>
          <a:bodyPr/>
          <a:lstStyle/>
          <a:p>
            <a:r>
              <a:rPr lang="de-CH" sz="2400" dirty="0" smtClean="0">
                <a:solidFill>
                  <a:srgbClr val="58585A"/>
                </a:solidFill>
                <a:ea typeface="Calibri"/>
              </a:rPr>
              <a:t>Referenzrahmen für «guten» Unterricht definieren</a:t>
            </a:r>
            <a:endParaRPr lang="de-CH" sz="2400" dirty="0">
              <a:solidFill>
                <a:srgbClr val="58585A"/>
              </a:solidFill>
              <a:ea typeface="Calibri"/>
            </a:endParaRPr>
          </a:p>
          <a:p>
            <a:r>
              <a:rPr lang="de-CH" sz="2400" dirty="0" smtClean="0">
                <a:solidFill>
                  <a:srgbClr val="58585A"/>
                </a:solidFill>
                <a:ea typeface="Calibri"/>
              </a:rPr>
              <a:t>Merkmale </a:t>
            </a:r>
            <a:r>
              <a:rPr lang="de-CH" sz="2400" dirty="0">
                <a:solidFill>
                  <a:srgbClr val="58585A"/>
                </a:solidFill>
                <a:ea typeface="Calibri"/>
              </a:rPr>
              <a:t>von wirksamen </a:t>
            </a:r>
            <a:r>
              <a:rPr lang="de-CH" sz="2400" dirty="0" smtClean="0">
                <a:solidFill>
                  <a:srgbClr val="58585A"/>
                </a:solidFill>
                <a:ea typeface="Calibri"/>
              </a:rPr>
              <a:t>Schulen kennen</a:t>
            </a:r>
          </a:p>
          <a:p>
            <a:r>
              <a:rPr lang="de-CH" sz="2400" dirty="0" smtClean="0">
                <a:solidFill>
                  <a:srgbClr val="58585A"/>
                </a:solidFill>
                <a:ea typeface="Calibri"/>
              </a:rPr>
              <a:t>innovative </a:t>
            </a:r>
            <a:r>
              <a:rPr lang="de-CH" sz="2400" dirty="0">
                <a:solidFill>
                  <a:srgbClr val="58585A"/>
                </a:solidFill>
                <a:ea typeface="Calibri"/>
              </a:rPr>
              <a:t>Unterrichts- und </a:t>
            </a:r>
            <a:r>
              <a:rPr lang="de-CH" sz="2400" dirty="0" smtClean="0">
                <a:solidFill>
                  <a:srgbClr val="58585A"/>
                </a:solidFill>
                <a:ea typeface="Calibri"/>
              </a:rPr>
              <a:t>Schulmodelle analysieren</a:t>
            </a:r>
            <a:endParaRPr lang="de-CH" sz="2400" dirty="0">
              <a:solidFill>
                <a:srgbClr val="58585A"/>
              </a:solidFill>
              <a:ea typeface="Calibri"/>
            </a:endParaRPr>
          </a:p>
          <a:p>
            <a:r>
              <a:rPr lang="de-CH" sz="2400" dirty="0">
                <a:solidFill>
                  <a:srgbClr val="58585A"/>
                </a:solidFill>
                <a:ea typeface="Calibri"/>
              </a:rPr>
              <a:t>Entwicklungsprozesse </a:t>
            </a:r>
            <a:r>
              <a:rPr lang="de-CH" sz="2400" dirty="0" smtClean="0">
                <a:solidFill>
                  <a:srgbClr val="58585A"/>
                </a:solidFill>
                <a:ea typeface="Calibri"/>
              </a:rPr>
              <a:t> </a:t>
            </a:r>
            <a:r>
              <a:rPr lang="de-CH" sz="2400" dirty="0" err="1" smtClean="0">
                <a:solidFill>
                  <a:srgbClr val="58585A"/>
                </a:solidFill>
                <a:ea typeface="Calibri"/>
              </a:rPr>
              <a:t>initi-ieren</a:t>
            </a:r>
            <a:r>
              <a:rPr lang="de-CH" sz="2400" dirty="0">
                <a:solidFill>
                  <a:srgbClr val="58585A"/>
                </a:solidFill>
                <a:ea typeface="Calibri"/>
              </a:rPr>
              <a:t>, unterstützen und </a:t>
            </a:r>
            <a:r>
              <a:rPr lang="de-CH" sz="2400" dirty="0" smtClean="0">
                <a:solidFill>
                  <a:srgbClr val="58585A"/>
                </a:solidFill>
                <a:ea typeface="Calibri"/>
              </a:rPr>
              <a:t>nach-haltig implementieren</a:t>
            </a:r>
            <a:endParaRPr lang="de-CH" sz="2400" b="1" cap="small" dirty="0">
              <a:latin typeface="Myriad Pro Light"/>
              <a:ea typeface="Times New Roman"/>
              <a:cs typeface="+mj-cs"/>
            </a:endParaRP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467544" y="4077072"/>
            <a:ext cx="8424936" cy="23337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800" dirty="0" smtClean="0">
                <a:solidFill>
                  <a:srgbClr val="FF0000"/>
                </a:solidFill>
                <a:ea typeface="Calibri"/>
              </a:rPr>
              <a:t/>
            </a:r>
            <a:br>
              <a:rPr lang="de-CH" sz="1800" dirty="0" smtClean="0">
                <a:solidFill>
                  <a:srgbClr val="FF0000"/>
                </a:solidFill>
                <a:ea typeface="Calibri"/>
              </a:rPr>
            </a:br>
            <a:r>
              <a:rPr lang="de-CH" sz="1800" dirty="0" smtClean="0">
                <a:solidFill>
                  <a:srgbClr val="FF0000"/>
                </a:solidFill>
                <a:ea typeface="Calibri"/>
              </a:rPr>
              <a:t>Anmeldeschluss 15.12.13</a:t>
            </a:r>
          </a:p>
          <a:p>
            <a:pPr marL="0" indent="0">
              <a:buNone/>
            </a:pPr>
            <a:endParaRPr lang="de-CH" sz="2400" b="1" dirty="0" smtClean="0">
              <a:solidFill>
                <a:srgbClr val="58585A"/>
              </a:solidFill>
              <a:ea typeface="Calibri"/>
            </a:endParaRPr>
          </a:p>
          <a:p>
            <a:pPr marL="0" indent="0">
              <a:buNone/>
            </a:pPr>
            <a:r>
              <a:rPr lang="de-CH" sz="2400" b="1" dirty="0" smtClean="0">
                <a:solidFill>
                  <a:srgbClr val="58585A"/>
                </a:solidFill>
                <a:ea typeface="Calibri"/>
              </a:rPr>
              <a:t>Transfer und Implementation in die eigene Schule</a:t>
            </a:r>
            <a:endParaRPr lang="de-CH" sz="2400" b="1" dirty="0">
              <a:solidFill>
                <a:srgbClr val="58585A"/>
              </a:solidFill>
              <a:ea typeface="Calibri"/>
            </a:endParaRPr>
          </a:p>
        </p:txBody>
      </p:sp>
      <p:pic>
        <p:nvPicPr>
          <p:cNvPr id="9" name="Bild 9" descr="ppt-PäF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84" y="1492367"/>
            <a:ext cx="3511471" cy="254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84962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36B091A918834C8D6DC73FB5428A0B" ma:contentTypeVersion="0" ma:contentTypeDescription="Ein neues Dokument erstellen." ma:contentTypeScope="" ma:versionID="ddd45cf85d154f2986aa7da339b09e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A2EFB1-BED6-47F0-AB75-F30F1CE8A9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2965E7-4201-424C-A93F-FDE7CBAEE9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D432547-D2EB-4D1C-B3E2-8E1492AFBD4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Bildschirmpräsentation (4:3)</PresentationFormat>
  <Paragraphs>49</Paragraphs>
  <Slides>13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  Netzwerk Schulführung  Eine Kooperation der Pädagogischen Hochschulen St. Gallen . Thurgau . Graubünden    CAS Schulleitung MAS Bildungsmanagement</vt:lpstr>
      <vt:lpstr>Ausbildungsaufbau</vt:lpstr>
      <vt:lpstr>CAS Schulleitung </vt:lpstr>
      <vt:lpstr>CAS Schulleitung</vt:lpstr>
      <vt:lpstr>Folie 5</vt:lpstr>
      <vt:lpstr>CAS Personelle Führung</vt:lpstr>
      <vt:lpstr>Folie 7</vt:lpstr>
      <vt:lpstr>CAS Betriebliche Führung</vt:lpstr>
      <vt:lpstr>Folie 9</vt:lpstr>
      <vt:lpstr>CAS Pädagogische Führung</vt:lpstr>
      <vt:lpstr>Folie 11</vt:lpstr>
      <vt:lpstr>Mastermodul</vt:lpstr>
      <vt:lpstr>Folie 13</vt:lpstr>
    </vt:vector>
  </TitlesOfParts>
  <Company>Schulhaus Dorf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Hauptitel: Calibri standard, 42 pt.</dc:title>
  <dc:creator>Hannes Friedli</dc:creator>
  <cp:lastModifiedBy>Hannes Good</cp:lastModifiedBy>
  <cp:revision>20</cp:revision>
  <cp:lastPrinted>2013-03-20T11:28:21Z</cp:lastPrinted>
  <dcterms:created xsi:type="dcterms:W3CDTF">2012-10-03T07:33:53Z</dcterms:created>
  <dcterms:modified xsi:type="dcterms:W3CDTF">2013-04-30T14:04:11Z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0x0101003736B091A918834C8D6DC73FB5428A0B</vt:lpwstr>
  </property>
</Properties>
</file>